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sldIdLst>
    <p:sldId id="282" r:id="rId2"/>
    <p:sldId id="283" r:id="rId3"/>
    <p:sldId id="284" r:id="rId4"/>
    <p:sldId id="285" r:id="rId5"/>
    <p:sldId id="286" r:id="rId6"/>
    <p:sldId id="287" r:id="rId7"/>
    <p:sldId id="288" r:id="rId8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A931"/>
    <a:srgbClr val="782B35"/>
    <a:srgbClr val="FFFFFF"/>
    <a:srgbClr val="FEF0D6"/>
    <a:srgbClr val="FFE07D"/>
    <a:srgbClr val="ABC3DF"/>
    <a:srgbClr val="FEEBCA"/>
    <a:srgbClr val="4F81BD"/>
    <a:srgbClr val="F9F9F9"/>
    <a:srgbClr val="F9B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46" autoAdjust="0"/>
    <p:restoredTop sz="94660"/>
  </p:normalViewPr>
  <p:slideViewPr>
    <p:cSldViewPr>
      <p:cViewPr varScale="1">
        <p:scale>
          <a:sx n="105" d="100"/>
          <a:sy n="105" d="100"/>
        </p:scale>
        <p:origin x="22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98AE329D-DBAE-4709-B1EB-9AE586848304}" type="datetimeFigureOut">
              <a:rPr lang="es-MX" smtClean="0"/>
              <a:t>13/07/2020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125D7FFB-D1D9-4EF0-8B07-B1C9F066D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6117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D7FFB-D1D9-4EF0-8B07-B1C9F066DC41}" type="slidenum">
              <a:rPr lang="es-MX" smtClean="0"/>
              <a:t>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6932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47 Marcador de título"/>
          <p:cNvSpPr>
            <a:spLocks noGrp="1"/>
          </p:cNvSpPr>
          <p:nvPr>
            <p:ph type="title"/>
          </p:nvPr>
        </p:nvSpPr>
        <p:spPr>
          <a:xfrm>
            <a:off x="1043608" y="116632"/>
            <a:ext cx="8100392" cy="3309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85725" indent="0">
              <a:defRPr sz="1400">
                <a:latin typeface="Century Gothic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4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899"/>
            <a:ext cx="4549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7E28DE7-990A-407D-BC13-BE5F1D408C5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cid:F29E7B28-8020-44CB-B46F-649A47DE1584@dipe.gob.mx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4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/>
          <p:cNvPicPr/>
          <p:nvPr userDrawn="1"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30041" t="27169" r="50950" b="26041"/>
          <a:stretch/>
        </p:blipFill>
        <p:spPr bwMode="auto">
          <a:xfrm>
            <a:off x="107504" y="5311099"/>
            <a:ext cx="1039996" cy="11495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9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899"/>
            <a:ext cx="4549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fld id="{F7E28DE7-990A-407D-BC13-BE5F1D408C5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31" name="19458 Rectángulo"/>
          <p:cNvSpPr>
            <a:spLocks noChangeArrowheads="1"/>
          </p:cNvSpPr>
          <p:nvPr userDrawn="1"/>
        </p:nvSpPr>
        <p:spPr bwMode="auto">
          <a:xfrm>
            <a:off x="971599" y="91922"/>
            <a:ext cx="8157039" cy="39658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s-E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Imagen 17"/>
          <p:cNvPicPr/>
          <p:nvPr userDrawn="1"/>
        </p:nvPicPr>
        <p:blipFill rotWithShape="1">
          <a:blip r:embed="rId5"/>
          <a:srcRect l="2546" t="24150" r="2411" b="18796"/>
          <a:stretch/>
        </p:blipFill>
        <p:spPr bwMode="auto">
          <a:xfrm>
            <a:off x="7596336" y="6525343"/>
            <a:ext cx="962540" cy="3228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/>
          <p:cNvPicPr/>
          <p:nvPr userDrawn="1"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7888437" y="502517"/>
            <a:ext cx="1210439" cy="11752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Imagen 14"/>
          <p:cNvPicPr>
            <a:picLocks noChangeAspect="1"/>
          </p:cNvPicPr>
          <p:nvPr userDrawn="1"/>
        </p:nvPicPr>
        <p:blipFill rotWithShape="1">
          <a:blip r:embed="rId6"/>
          <a:srcRect l="1538" t="20313" r="770" b="24302"/>
          <a:stretch/>
        </p:blipFill>
        <p:spPr>
          <a:xfrm>
            <a:off x="17252" y="6381328"/>
            <a:ext cx="9126748" cy="144016"/>
          </a:xfrm>
          <a:prstGeom prst="rect">
            <a:avLst/>
          </a:prstGeom>
        </p:spPr>
      </p:pic>
      <p:pic>
        <p:nvPicPr>
          <p:cNvPr id="9" name="Imagen 8" descr="cid:F29E7B28-8020-44CB-B46F-649A47DE1584@dipe.gob.mx"/>
          <p:cNvPicPr/>
          <p:nvPr userDrawn="1"/>
        </p:nvPicPr>
        <p:blipFill rotWithShape="1"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61" b="15617"/>
          <a:stretch/>
        </p:blipFill>
        <p:spPr bwMode="auto">
          <a:xfrm>
            <a:off x="0" y="80081"/>
            <a:ext cx="1074527" cy="42243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uadroTexto 1"/>
          <p:cNvSpPr txBox="1"/>
          <p:nvPr userDrawn="1"/>
        </p:nvSpPr>
        <p:spPr>
          <a:xfrm>
            <a:off x="107504" y="6525343"/>
            <a:ext cx="56886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i="1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Estudios Económicos, Actuariales y Presupuesto.</a:t>
            </a:r>
            <a:endParaRPr lang="es-MX" sz="1400" b="1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marL="85725" indent="0" algn="l" defTabSz="914400" rtl="0" eaLnBrk="1" latinLnBrk="0" hangingPunct="1">
        <a:spcBef>
          <a:spcPct val="0"/>
        </a:spcBef>
        <a:buNone/>
        <a:defRPr sz="18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361950" indent="-180975" algn="l" defTabSz="914400" rtl="0" eaLnBrk="1" latinLnBrk="0" hangingPunct="1">
        <a:spcBef>
          <a:spcPct val="20000"/>
        </a:spcBef>
        <a:buClr>
          <a:srgbClr val="F9B232"/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722313" indent="-180975" algn="l" defTabSz="914400" rtl="0" eaLnBrk="1" latinLnBrk="0" hangingPunct="1">
        <a:spcBef>
          <a:spcPct val="20000"/>
        </a:spcBef>
        <a:buClr>
          <a:srgbClr val="F9B232"/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892175" indent="180975" algn="l" defTabSz="914400" rtl="0" eaLnBrk="1" latinLnBrk="0" hangingPunct="1">
        <a:spcBef>
          <a:spcPct val="20000"/>
        </a:spcBef>
        <a:buClr>
          <a:srgbClr val="F9B232"/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1433513" indent="-180975" algn="l" defTabSz="914400" rtl="0" eaLnBrk="1" latinLnBrk="0" hangingPunct="1">
        <a:spcBef>
          <a:spcPct val="20000"/>
        </a:spcBef>
        <a:buClr>
          <a:srgbClr val="F9B232"/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cid:F29E7B28-8020-44CB-B46F-649A47DE1584@dipe.gob.m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8" name="17 Rectángulo"/>
          <p:cNvSpPr/>
          <p:nvPr/>
        </p:nvSpPr>
        <p:spPr>
          <a:xfrm>
            <a:off x="0" y="0"/>
            <a:ext cx="9144000" cy="5035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18 Rectángulo"/>
          <p:cNvSpPr/>
          <p:nvPr/>
        </p:nvSpPr>
        <p:spPr>
          <a:xfrm>
            <a:off x="-32540" y="5220645"/>
            <a:ext cx="9143968" cy="156769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83" y="1628800"/>
            <a:ext cx="2000068" cy="300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22 Rectángulo"/>
          <p:cNvSpPr/>
          <p:nvPr/>
        </p:nvSpPr>
        <p:spPr>
          <a:xfrm>
            <a:off x="438068" y="1916494"/>
            <a:ext cx="2000068" cy="3086119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200" dirty="0">
              <a:solidFill>
                <a:schemeClr val="bg1"/>
              </a:solidFill>
            </a:endParaRPr>
          </a:p>
        </p:txBody>
      </p:sp>
      <p:sp>
        <p:nvSpPr>
          <p:cNvPr id="26" name="25 Onda"/>
          <p:cNvSpPr/>
          <p:nvPr/>
        </p:nvSpPr>
        <p:spPr>
          <a:xfrm flipH="1">
            <a:off x="1376" y="2124270"/>
            <a:ext cx="9143968" cy="2636042"/>
          </a:xfrm>
          <a:prstGeom prst="wave">
            <a:avLst>
              <a:gd name="adj1" fmla="val 20000"/>
              <a:gd name="adj2" fmla="val -10000"/>
            </a:avLst>
          </a:prstGeom>
          <a:noFill/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9" name="28 CuadroTexto"/>
          <p:cNvSpPr txBox="1"/>
          <p:nvPr/>
        </p:nvSpPr>
        <p:spPr>
          <a:xfrm>
            <a:off x="1523292" y="120122"/>
            <a:ext cx="5352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i="1" dirty="0" smtClean="0">
                <a:solidFill>
                  <a:schemeClr val="bg1">
                    <a:lumMod val="50000"/>
                  </a:schemeClr>
                </a:solidFill>
                <a:latin typeface="Century Gothic" pitchFamily="34" charset="0"/>
                <a:cs typeface="Arial" pitchFamily="34" charset="0"/>
              </a:rPr>
              <a:t>Estudios Económicos Actuariales y Presupuesto.</a:t>
            </a:r>
            <a:endParaRPr lang="es-MX" sz="1200" b="1" dirty="0">
              <a:solidFill>
                <a:schemeClr val="bg1">
                  <a:lumMod val="50000"/>
                </a:schemeClr>
              </a:solidFill>
              <a:latin typeface="Century Gothic" pitchFamily="34" charset="0"/>
              <a:cs typeface="Arial" pitchFamily="34" charset="0"/>
            </a:endParaRPr>
          </a:p>
        </p:txBody>
      </p:sp>
      <p:cxnSp>
        <p:nvCxnSpPr>
          <p:cNvPr id="31" name="30 Conector recto"/>
          <p:cNvCxnSpPr/>
          <p:nvPr/>
        </p:nvCxnSpPr>
        <p:spPr>
          <a:xfrm>
            <a:off x="1496507" y="143568"/>
            <a:ext cx="0" cy="36000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Imagen 27"/>
          <p:cNvPicPr/>
          <p:nvPr/>
        </p:nvPicPr>
        <p:blipFill rotWithShape="1">
          <a:blip r:embed="rId4"/>
          <a:srcRect l="2546" t="24150" r="2411" b="18796"/>
          <a:stretch/>
        </p:blipFill>
        <p:spPr bwMode="auto">
          <a:xfrm>
            <a:off x="7596336" y="6525344"/>
            <a:ext cx="1017240" cy="3326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/>
          <a:srcRect l="1538" t="20344" r="770" b="15263"/>
          <a:stretch/>
        </p:blipFill>
        <p:spPr>
          <a:xfrm>
            <a:off x="0" y="6381328"/>
            <a:ext cx="9144000" cy="185191"/>
          </a:xfrm>
          <a:prstGeom prst="rect">
            <a:avLst/>
          </a:prstGeom>
        </p:spPr>
      </p:pic>
      <p:sp>
        <p:nvSpPr>
          <p:cNvPr id="35" name="25 Onda"/>
          <p:cNvSpPr/>
          <p:nvPr/>
        </p:nvSpPr>
        <p:spPr>
          <a:xfrm flipH="1">
            <a:off x="35496" y="2521150"/>
            <a:ext cx="9143968" cy="2636042"/>
          </a:xfrm>
          <a:prstGeom prst="wave">
            <a:avLst>
              <a:gd name="adj1" fmla="val 20000"/>
              <a:gd name="adj2" fmla="val -10000"/>
            </a:avLst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4" name="Imagen 13" descr="cid:F29E7B28-8020-44CB-B46F-649A47DE1584@dipe.gob.mx"/>
          <p:cNvPicPr/>
          <p:nvPr/>
        </p:nvPicPr>
        <p:blipFill rotWithShape="1"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02" b="13152"/>
          <a:stretch/>
        </p:blipFill>
        <p:spPr bwMode="auto">
          <a:xfrm>
            <a:off x="0" y="116632"/>
            <a:ext cx="1331461" cy="4946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1619672" y="3283932"/>
            <a:ext cx="59766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2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Reserva Técnica del IPEJAL a corte de </a:t>
            </a:r>
            <a:r>
              <a:rPr lang="es-MX" sz="32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Junio</a:t>
            </a:r>
            <a:r>
              <a:rPr lang="es-MX" sz="32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s-MX" sz="32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de 2020</a:t>
            </a:r>
            <a:endParaRPr lang="es-MX" sz="32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E28DE7-990A-407D-BC13-BE5F1D408C55}" type="slidenum">
              <a:rPr lang="es-MX" smtClean="0"/>
              <a:pPr/>
              <a:t>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432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533" y="3157415"/>
            <a:ext cx="4858933" cy="3151905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357" y="1340768"/>
            <a:ext cx="7435004" cy="1313719"/>
          </a:xfrm>
          <a:prstGeom prst="rect">
            <a:avLst/>
          </a:prstGeom>
        </p:spPr>
      </p:pic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1115616" y="116632"/>
            <a:ext cx="8028384" cy="330908"/>
          </a:xfrm>
        </p:spPr>
        <p:txBody>
          <a:bodyPr/>
          <a:lstStyle/>
          <a:p>
            <a:r>
              <a:rPr lang="es-MX" dirty="0" smtClean="0">
                <a:latin typeface="Calibri" panose="020F0502020204030204" pitchFamily="34" charset="0"/>
                <a:cs typeface="Calibri" panose="020F0502020204030204" pitchFamily="34" charset="0"/>
              </a:rPr>
              <a:t>RESERVA TÉCNICA 2010 – </a:t>
            </a:r>
            <a:r>
              <a:rPr lang="es-MX" dirty="0" smtClean="0">
                <a:latin typeface="Calibri" panose="020F0502020204030204" pitchFamily="34" charset="0"/>
                <a:cs typeface="Calibri" panose="020F0502020204030204" pitchFamily="34" charset="0"/>
              </a:rPr>
              <a:t>Junio </a:t>
            </a:r>
            <a:r>
              <a:rPr lang="es-MX" dirty="0" smtClean="0">
                <a:latin typeface="Calibri" panose="020F0502020204030204" pitchFamily="34" charset="0"/>
                <a:cs typeface="Calibri" panose="020F0502020204030204" pitchFamily="34" charset="0"/>
              </a:rPr>
              <a:t>2020</a:t>
            </a:r>
            <a:endParaRPr lang="es-MX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51520" y="2730116"/>
            <a:ext cx="4536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 smtClean="0"/>
              <a:t>*Información tomada del Estado de Situación Financiera a </a:t>
            </a:r>
            <a:r>
              <a:rPr lang="es-MX" sz="900" dirty="0" smtClean="0"/>
              <a:t>Junio</a:t>
            </a:r>
            <a:r>
              <a:rPr lang="es-MX" sz="900" dirty="0" smtClean="0"/>
              <a:t>  </a:t>
            </a:r>
            <a:r>
              <a:rPr lang="es-MX" sz="900" dirty="0" smtClean="0"/>
              <a:t>de 2020.</a:t>
            </a:r>
            <a:endParaRPr lang="es-MX" sz="900" dirty="0"/>
          </a:p>
        </p:txBody>
      </p:sp>
      <p:sp>
        <p:nvSpPr>
          <p:cNvPr id="10" name="Cerrar llave 9"/>
          <p:cNvSpPr/>
          <p:nvPr/>
        </p:nvSpPr>
        <p:spPr>
          <a:xfrm>
            <a:off x="6979074" y="3501008"/>
            <a:ext cx="504056" cy="2304256"/>
          </a:xfrm>
          <a:prstGeom prst="rightBrace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CuadroTexto 10"/>
          <p:cNvSpPr txBox="1"/>
          <p:nvPr/>
        </p:nvSpPr>
        <p:spPr>
          <a:xfrm>
            <a:off x="7454350" y="4089504"/>
            <a:ext cx="13120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latin typeface="Calibri" panose="020F0502020204030204" pitchFamily="34" charset="0"/>
                <a:cs typeface="Calibri" panose="020F0502020204030204" pitchFamily="34" charset="0"/>
              </a:rPr>
              <a:t>Porcentaje correspondiente a cada componente de la reserva técnica anualmente.</a:t>
            </a:r>
          </a:p>
        </p:txBody>
      </p:sp>
      <p:sp>
        <p:nvSpPr>
          <p:cNvPr id="13" name="Marcador de número de diapositiva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E28DE7-990A-407D-BC13-BE5F1D408C55}" type="slidenum">
              <a:rPr lang="es-MX" smtClean="0"/>
              <a:pPr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712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3" y="620688"/>
            <a:ext cx="6120677" cy="2088232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2924944"/>
            <a:ext cx="4651651" cy="290194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5976" y="2924944"/>
            <a:ext cx="4651651" cy="290194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Calibri" panose="020F0502020204030204" pitchFamily="34" charset="0"/>
                <a:cs typeface="Calibri" panose="020F0502020204030204" pitchFamily="34" charset="0"/>
              </a:rPr>
              <a:t>Comparativo Reserva Técnica </a:t>
            </a:r>
            <a:r>
              <a:rPr lang="es-MX" dirty="0" smtClean="0">
                <a:latin typeface="Calibri" panose="020F0502020204030204" pitchFamily="34" charset="0"/>
                <a:cs typeface="Calibri" panose="020F0502020204030204" pitchFamily="34" charset="0"/>
              </a:rPr>
              <a:t>Mayo</a:t>
            </a:r>
            <a:r>
              <a:rPr lang="es-MX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MX" dirty="0" smtClean="0">
                <a:latin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lang="es-MX" dirty="0" smtClean="0">
                <a:latin typeface="Calibri" panose="020F0502020204030204" pitchFamily="34" charset="0"/>
                <a:cs typeface="Calibri" panose="020F0502020204030204" pitchFamily="34" charset="0"/>
              </a:rPr>
              <a:t>Junio </a:t>
            </a:r>
            <a:r>
              <a:rPr lang="es-MX" dirty="0" smtClean="0">
                <a:latin typeface="Calibri" panose="020F0502020204030204" pitchFamily="34" charset="0"/>
                <a:cs typeface="Calibri" panose="020F0502020204030204" pitchFamily="34" charset="0"/>
              </a:rPr>
              <a:t>2020.</a:t>
            </a:r>
            <a:endParaRPr lang="es-MX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E28DE7-990A-407D-BC13-BE5F1D408C55}" type="slidenum">
              <a:rPr lang="es-MX" smtClean="0"/>
              <a:pPr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485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123" y="1036112"/>
            <a:ext cx="6931753" cy="478577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Comparativo Reserva </a:t>
            </a:r>
            <a:r>
              <a:rPr lang="es-MX" dirty="0" smtClean="0">
                <a:latin typeface="Calibri" panose="020F0502020204030204" pitchFamily="34" charset="0"/>
                <a:cs typeface="Calibri" panose="020F0502020204030204" pitchFamily="34" charset="0"/>
              </a:rPr>
              <a:t>Técnica </a:t>
            </a:r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Mayo – Junio 2020.</a:t>
            </a:r>
            <a:endParaRPr lang="es-MX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E28DE7-990A-407D-BC13-BE5F1D408C55}" type="slidenum">
              <a:rPr lang="es-MX" smtClean="0"/>
              <a:pPr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701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692696"/>
            <a:ext cx="8623952" cy="545761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Comparativo Reserva Técnica </a:t>
            </a:r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Mayo – Junio 2020.</a:t>
            </a:r>
            <a:endParaRPr lang="es-MX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E28DE7-990A-407D-BC13-BE5F1D408C55}" type="slidenum">
              <a:rPr lang="es-MX" smtClean="0"/>
              <a:pPr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056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Calibri" panose="020F0502020204030204" pitchFamily="34" charset="0"/>
                <a:cs typeface="Calibri" panose="020F0502020204030204" pitchFamily="34" charset="0"/>
              </a:rPr>
              <a:t>Explicación de puntos por componente RT </a:t>
            </a:r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Mayo – Junio 2020.</a:t>
            </a:r>
            <a:endParaRPr lang="es-MX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E28DE7-990A-407D-BC13-BE5F1D408C55}" type="slidenum">
              <a:rPr lang="es-MX" smtClean="0"/>
              <a:pPr/>
              <a:t>5</a:t>
            </a:fld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323528" y="620688"/>
            <a:ext cx="8176422" cy="5421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</a:t>
            </a:r>
            <a:endParaRPr lang="es-MX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Inversiones en Mercados Financieros</a:t>
            </a:r>
            <a:endParaRPr lang="es-MX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</a:t>
            </a:r>
            <a:r>
              <a:rPr lang="es-MX" sz="1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1: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 </a:t>
            </a:r>
            <a:r>
              <a:rPr lang="es-MX" sz="1600" dirty="0"/>
              <a:t>incremento a corto plazo es de 410.1 millones de pesos, y se debe principalmente al flujo de ingreso reportado por el pago de adeudos de las dependencias. </a:t>
            </a:r>
            <a:r>
              <a:rPr lang="es-MX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s-MX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2:</a:t>
            </a:r>
            <a:r>
              <a:rPr lang="es-MX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 </a:t>
            </a:r>
            <a:r>
              <a:rPr lang="es-MX" sz="1600" dirty="0"/>
              <a:t>incremento en títulos y valores es de 67.6 millones de pesos, y se debe principalmente al flujo de ingreso reportado por el pago de adeudos de las dependencias, así como el abono o pago de préstamos hipotecarios</a:t>
            </a:r>
            <a:r>
              <a:rPr lang="es-MX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MX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es-MX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1 tuvo un decremento del </a:t>
            </a:r>
            <a:r>
              <a:rPr lang="es-MX" sz="16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24.6%</a:t>
            </a:r>
            <a:r>
              <a:rPr lang="es-MX" sz="16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mientras que el punto 2 tuvo un incremento del </a:t>
            </a:r>
            <a:r>
              <a:rPr lang="es-MX" sz="16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0.4</a:t>
            </a:r>
            <a:r>
              <a:rPr lang="es-MX" sz="16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</a:t>
            </a:r>
            <a:r>
              <a:rPr lang="es-MX" sz="1600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respectivamente.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Cartera de Préstamos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5: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 </a:t>
            </a:r>
            <a:r>
              <a:rPr lang="es-MX" sz="1600" dirty="0"/>
              <a:t>incremento de 41.9 millones de pesos, se debe a la colocación u otorgamiento de nuevos préstamos a corto plazo, entre  los afiliados y pensionados  que comprenden la población </a:t>
            </a:r>
            <a:r>
              <a:rPr lang="es-MX" sz="1600" dirty="0" smtClean="0"/>
              <a:t>del </a:t>
            </a:r>
            <a:r>
              <a:rPr lang="es-MX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IPEJAL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6: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 </a:t>
            </a:r>
            <a:r>
              <a:rPr lang="es-MX" sz="1600" dirty="0"/>
              <a:t>decremento de 27.6 millones de pesos, se debe a la diferencia entre los créditos otorgados y los pagados, tanto de hipotecarios como prendarios por parte de los afiliados y pensionados (colocación de préstamos), el decremento significa que han sido mayores los créditos pagados o abonados, </a:t>
            </a:r>
            <a:r>
              <a:rPr lang="es-MX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 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 otorgados.</a:t>
            </a:r>
            <a:endParaRPr lang="es-MX" sz="2400" u="none" strike="noStrik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13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Explicación de puntos por componente RT </a:t>
            </a:r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Mayo – Junio 2020.</a:t>
            </a:r>
            <a:endParaRPr lang="es-MX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E28DE7-990A-407D-BC13-BE5F1D408C55}" type="slidenum">
              <a:rPr lang="es-MX" smtClean="0"/>
              <a:pPr/>
              <a:t>6</a:t>
            </a:fld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395536" y="908720"/>
            <a:ext cx="8064896" cy="3606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Bienes Inmuebles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</a:t>
            </a:r>
            <a:r>
              <a:rPr lang="es-MX" sz="1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11: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 decremento en viviendas se debe a un ajuste en la depreciación de las viviendas por 2.39 millones de pesos.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12: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es la suma del punto 10 y 11, que es la diferencia de los inmuebles neto.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Cuentas </a:t>
            </a:r>
            <a:r>
              <a:rPr lang="es-MX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 Cobrar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15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El incremento de los </a:t>
            </a:r>
            <a:r>
              <a:rPr lang="es-MX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17</a:t>
            </a:r>
            <a:r>
              <a:rPr lang="es-MX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.3 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millones de pesos, se da principalmente por el atraso de pago de adeudos por arrendamiento gravado (renta de edificios y locales).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16: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 </a:t>
            </a:r>
            <a:r>
              <a:rPr lang="es-MX" sz="1600" dirty="0"/>
              <a:t>decremento de los 436.1 millones de pesos, se da principalmente por el rubro de deudores por aportaciones y retenciones, esto con las dependencias afiliadas al IPEJAL, lo que significa en relación inversa, el  pago del adeudo de </a:t>
            </a:r>
            <a:r>
              <a:rPr lang="es-MX" sz="1600" dirty="0" smtClean="0"/>
              <a:t>las </a:t>
            </a:r>
            <a:r>
              <a:rPr lang="es-MX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dependencias</a:t>
            </a:r>
            <a:r>
              <a:rPr lang="es-MX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MX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1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Personalizado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7A1C2E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</a:spPr>
      <a:bodyPr rtlCol="0" anchor="ctr"/>
      <a:lstStyle>
        <a:defPPr algn="ctr">
          <a:defRPr sz="1200" dirty="0" smtClean="0">
            <a:solidFill>
              <a:schemeClr val="bg1"/>
            </a:solidFill>
          </a:defRPr>
        </a:defPPr>
      </a:lstStyle>
      <a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7998</TotalTime>
  <Words>100</Words>
  <Application>Microsoft Office PowerPoint</Application>
  <PresentationFormat>Presentación en pantalla (4:3)</PresentationFormat>
  <Paragraphs>33</Paragraphs>
  <Slides>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3" baseType="lpstr">
      <vt:lpstr>Arial</vt:lpstr>
      <vt:lpstr>Calibri</vt:lpstr>
      <vt:lpstr>Century Gothic</vt:lpstr>
      <vt:lpstr>Times New Roman</vt:lpstr>
      <vt:lpstr>Wingdings</vt:lpstr>
      <vt:lpstr>Default Theme</vt:lpstr>
      <vt:lpstr>Presentación de PowerPoint</vt:lpstr>
      <vt:lpstr>RESERVA TÉCNICA 2010 – Junio 2020</vt:lpstr>
      <vt:lpstr>Comparativo Reserva Técnica Mayo – Junio 2020.</vt:lpstr>
      <vt:lpstr>Comparativo Reserva Técnica Mayo – Junio 2020.</vt:lpstr>
      <vt:lpstr>Comparativo Reserva Técnica Mayo – Junio 2020.</vt:lpstr>
      <vt:lpstr>Explicación de puntos por componente RT Mayo – Junio 2020.</vt:lpstr>
      <vt:lpstr>Explicación de puntos por componente RT Mayo – Junio 2020.</vt:lpstr>
    </vt:vector>
  </TitlesOfParts>
  <Company>Direccion de Pensiones del Estado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0</dc:title>
  <dc:creator>CMORA</dc:creator>
  <cp:lastModifiedBy>Garcia Rangel, Sagrario del Socorro Alondra</cp:lastModifiedBy>
  <cp:revision>597</cp:revision>
  <cp:lastPrinted>2019-04-15T20:48:36Z</cp:lastPrinted>
  <dcterms:created xsi:type="dcterms:W3CDTF">2010-04-13T17:25:27Z</dcterms:created>
  <dcterms:modified xsi:type="dcterms:W3CDTF">2020-07-13T20:48:11Z</dcterms:modified>
</cp:coreProperties>
</file>